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17" r:id="rId2"/>
    <p:sldId id="264" r:id="rId3"/>
    <p:sldId id="302" r:id="rId4"/>
    <p:sldId id="321" r:id="rId5"/>
    <p:sldId id="329" r:id="rId6"/>
    <p:sldId id="361" r:id="rId7"/>
    <p:sldId id="363" r:id="rId8"/>
    <p:sldId id="325" r:id="rId9"/>
    <p:sldId id="357" r:id="rId10"/>
    <p:sldId id="364" r:id="rId11"/>
    <p:sldId id="379" r:id="rId12"/>
    <p:sldId id="365" r:id="rId13"/>
    <p:sldId id="366" r:id="rId14"/>
    <p:sldId id="355" r:id="rId15"/>
    <p:sldId id="384" r:id="rId16"/>
    <p:sldId id="367" r:id="rId17"/>
    <p:sldId id="368" r:id="rId18"/>
    <p:sldId id="369" r:id="rId19"/>
    <p:sldId id="374" r:id="rId20"/>
    <p:sldId id="372" r:id="rId21"/>
    <p:sldId id="370" r:id="rId22"/>
    <p:sldId id="373" r:id="rId23"/>
    <p:sldId id="377" r:id="rId24"/>
    <p:sldId id="375" r:id="rId25"/>
    <p:sldId id="353" r:id="rId26"/>
    <p:sldId id="356" r:id="rId27"/>
    <p:sldId id="378" r:id="rId28"/>
    <p:sldId id="380" r:id="rId29"/>
    <p:sldId id="345" r:id="rId30"/>
    <p:sldId id="318" r:id="rId31"/>
    <p:sldId id="383" r:id="rId32"/>
    <p:sldId id="389" r:id="rId33"/>
    <p:sldId id="381" r:id="rId34"/>
    <p:sldId id="382" r:id="rId35"/>
    <p:sldId id="387" r:id="rId36"/>
    <p:sldId id="385" r:id="rId37"/>
    <p:sldId id="388" r:id="rId38"/>
    <p:sldId id="386" r:id="rId39"/>
    <p:sldId id="390" r:id="rId40"/>
    <p:sldId id="391" r:id="rId41"/>
    <p:sldId id="392" r:id="rId42"/>
    <p:sldId id="347" r:id="rId43"/>
    <p:sldId id="261" r:id="rId44"/>
    <p:sldId id="349" r:id="rId45"/>
    <p:sldId id="350" r:id="rId46"/>
    <p:sldId id="352" r:id="rId4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006" autoAdjust="0"/>
  </p:normalViewPr>
  <p:slideViewPr>
    <p:cSldViewPr snapToGrid="0" snapToObjects="1">
      <p:cViewPr>
        <p:scale>
          <a:sx n="100" d="100"/>
          <a:sy n="100" d="100"/>
        </p:scale>
        <p:origin x="36" y="45"/>
      </p:cViewPr>
      <p:guideLst>
        <p:guide orient="horz" pos="2041"/>
        <p:guide pos="3629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78" d="100"/>
          <a:sy n="78" d="100"/>
        </p:scale>
        <p:origin x="277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98749-9538-446B-8891-450C88436494}" type="datetimeFigureOut">
              <a:rPr lang="en-AU" smtClean="0"/>
              <a:t>4/08/2018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E6872-B327-4DE0-801B-AA3C105FBA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97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0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remote add upstream [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original repo]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[branch to be updated]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fetch --all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merge upstream/[branch to be updated]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4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the "pull" command, Git will:</a:t>
            </a:r>
          </a:p>
          <a:p>
            <a:r>
              <a:rPr lang="en-US" dirty="0"/>
              <a:t>Pull changes in the current branch made by other developers; and</a:t>
            </a:r>
          </a:p>
          <a:p>
            <a:r>
              <a:rPr lang="en-US" dirty="0"/>
              <a:t>Synchronize your local repository with the remote repository.</a:t>
            </a:r>
          </a:p>
          <a:p>
            <a:r>
              <a:rPr lang="en-US" dirty="0"/>
              <a:t>The "pull" command doesn't create a new directory with the project name. Git will only pull updates to make sure that your the local repository is up to date.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git branch –d </a:t>
            </a:r>
            <a:r>
              <a:rPr lang="en-AU" dirty="0" err="1"/>
              <a:t>myBranch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7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Arose from need to evaluate</a:t>
            </a:r>
          </a:p>
          <a:p>
            <a:endParaRPr lang="en-US" dirty="0"/>
          </a:p>
          <a:p>
            <a:r>
              <a:rPr lang="en-US" dirty="0"/>
              <a:t>By Instance,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06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Contrary to the above comments, git pull and git fetch are </a:t>
            </a:r>
            <a:r>
              <a:rPr lang="en-US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completely different commands. Rather, doing a git pull on a given branch is the same as doing a git fetch followed by either merging or rebasing the current branch on its remote counterpart which was just updated.</a:t>
            </a:r>
          </a:p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utility of doing a git pull is that often the reason we fetch is to update a local branch with the version on the remote. So it is a bit of a convenience. We can always do fetch followed by merge separately.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06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Options if you want to reset changes or delete forked repository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465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879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"Hello, Git! I hate you already!“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us dislike Git on the first try even after running the most basic Git commands. Having a Git cheat sheet taped to our table doesn't help. Git is very complicated, as you can't learn all its concepts by just using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Git our best friend, we should understand how Git works. To do so, we should also start using basic Git commands.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Git?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is a distributed version control system (DVCS). "Distributed" means that all developers within a team have a complete version of the project. A version control system is simply software that lets you effectively manage application versions. Thanks to Git, you'll be able to do the following: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track of all files in a project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any changes to project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Restore previous versions of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and analyze code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code from different computers and different team members.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70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It’s the worst source control system! (except for all the others). 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6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40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Because you don't have write permissions to the repository, you'll have to fork it to your own repo, and do your commits there.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repository is very different from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repository. If you clone a remote repository, Git will: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entire project into a specified directory;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remote repository called origin and point it to the URL you pass.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5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best pieces of advice that we've read was "you always have enough time to compose a meaningful commit message."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true. Please make your summary meaningful. Not necessarily long, just meaningful. We tend to add a description probably once every 20 commits if we can't sum up the commit well in the summary.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0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662F-A34B-436D-9B5F-79EAB1257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6382" y="3059564"/>
            <a:ext cx="24955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8000">
              <a:schemeClr val="tx2">
                <a:lumMod val="40000"/>
                <a:lumOff val="6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90D1-8749-4208-8828-9C1C9BA01A5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2556" y="5943733"/>
            <a:ext cx="2127932" cy="5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-tower.com/learn/git/ebook/en/command-line/introduction" TargetMode="External"/><Relationship Id="rId3" Type="http://schemas.openxmlformats.org/officeDocument/2006/relationships/hyperlink" Target="http://www.eqqon.com/index.php/Collaborative_Github_Workflow" TargetMode="External"/><Relationship Id="rId7" Type="http://schemas.openxmlformats.org/officeDocument/2006/relationships/hyperlink" Target="https://www.git-tower.com/learn/git/faq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bm.com/developerworks/library/d-learn-workings-git/" TargetMode="External"/><Relationship Id="rId11" Type="http://schemas.openxmlformats.org/officeDocument/2006/relationships/hyperlink" Target="https://marketplace.visualstudio.com/items?itemName=eamodio.gitlens" TargetMode="External"/><Relationship Id="rId5" Type="http://schemas.openxmlformats.org/officeDocument/2006/relationships/hyperlink" Target="http://michaeljswart.com/2018/07/the-bare-minimum-you-need-to-know-to-work-with-git/" TargetMode="External"/><Relationship Id="rId10" Type="http://schemas.openxmlformats.org/officeDocument/2006/relationships/hyperlink" Target="https://www.pass.org/AttendanEvent/OnlineEvents/24HoursofPASS.aspx" TargetMode="External"/><Relationship Id="rId4" Type="http://schemas.openxmlformats.org/officeDocument/2006/relationships/hyperlink" Target="https://rubygarage.org/blog/most-basic-git-commands-with-examples" TargetMode="External"/><Relationship Id="rId9" Type="http://schemas.openxmlformats.org/officeDocument/2006/relationships/hyperlink" Target="https://www.git-tower.com/learn/git/ebook/en/desktop-gui/introdu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01" y="2335575"/>
            <a:ext cx="10800218" cy="2891871"/>
          </a:xfrm>
        </p:spPr>
        <p:txBody>
          <a:bodyPr/>
          <a:lstStyle/>
          <a:p>
            <a:pPr algn="ctr"/>
            <a:r>
              <a:rPr lang="en-AU" b="1" dirty="0"/>
              <a:t>GitHub 101 </a:t>
            </a:r>
            <a:br>
              <a:rPr lang="en-AU" b="1" dirty="0"/>
            </a:br>
            <a:r>
              <a:rPr lang="en-US" dirty="0"/>
              <a:t>Using </a:t>
            </a:r>
            <a:r>
              <a:rPr lang="en-US" dirty="0" err="1"/>
              <a:t>Github</a:t>
            </a:r>
            <a:r>
              <a:rPr lang="en-US" dirty="0"/>
              <a:t> and Git for Source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Patrick Flynn | Link Group Australia</a:t>
            </a:r>
          </a:p>
        </p:txBody>
      </p:sp>
    </p:spTree>
    <p:extLst>
      <p:ext uri="{BB962C8B-B14F-4D97-AF65-F5344CB8AC3E}">
        <p14:creationId xmlns:p14="http://schemas.microsoft.com/office/powerpoint/2010/main" val="51488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427980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2D74F-47AF-4B0A-B9FE-22B70EBB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718"/>
            <a:ext cx="11520488" cy="5339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6741B-54A3-469C-B78F-74B4BA7A13F7}"/>
              </a:ext>
            </a:extLst>
          </p:cNvPr>
          <p:cNvSpPr/>
          <p:nvPr/>
        </p:nvSpPr>
        <p:spPr>
          <a:xfrm>
            <a:off x="94322" y="82637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Make a fork of the </a:t>
            </a:r>
            <a:r>
              <a:rPr lang="en-US" b="1" dirty="0" err="1">
                <a:solidFill>
                  <a:srgbClr val="24292E"/>
                </a:solidFill>
                <a:latin typeface="-apple-system"/>
              </a:rPr>
              <a:t>dbatools</a:t>
            </a:r>
            <a:r>
              <a:rPr lang="en-US" b="1" dirty="0">
                <a:solidFill>
                  <a:srgbClr val="24292E"/>
                </a:solidFill>
                <a:latin typeface="-apple-system"/>
              </a:rPr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70701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14375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" y="2565791"/>
            <a:ext cx="6874248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99207" y="1757637"/>
            <a:ext cx="9932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https://github.com/SQLLensman/dbatools.git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0212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Clone a Repository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162843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9386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56BC-5391-4A6E-898D-8F66679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" y="226555"/>
            <a:ext cx="11520488" cy="54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284321" y="1123208"/>
            <a:ext cx="10973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https://github.com/sqlcollaborative/dbatools.git</a:t>
            </a:r>
            <a:r>
              <a:rPr lang="en-AU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284321" y="346007"/>
            <a:ext cx="7372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Configure Upstream remote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CA234-F25B-41B0-8BAC-AD93519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3" y="1762376"/>
            <a:ext cx="4287983" cy="44690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D1AF53-5D07-45BE-AB54-8B8AA9EB5DBC}"/>
              </a:ext>
            </a:extLst>
          </p:cNvPr>
          <p:cNvCxnSpPr/>
          <p:nvPr/>
        </p:nvCxnSpPr>
        <p:spPr>
          <a:xfrm flipV="1">
            <a:off x="4103077" y="2311791"/>
            <a:ext cx="2274277" cy="173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17335-6BA6-4B19-9925-1A69551D9E1A}"/>
              </a:ext>
            </a:extLst>
          </p:cNvPr>
          <p:cNvCxnSpPr>
            <a:cxnSpLocks/>
          </p:cNvCxnSpPr>
          <p:nvPr/>
        </p:nvCxnSpPr>
        <p:spPr>
          <a:xfrm flipV="1">
            <a:off x="1613095" y="3181643"/>
            <a:ext cx="4764259" cy="869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7F6FAF-E1CE-4F60-9D24-2876ECEC3A49}"/>
              </a:ext>
            </a:extLst>
          </p:cNvPr>
          <p:cNvSpPr txBox="1"/>
          <p:nvPr/>
        </p:nvSpPr>
        <p:spPr>
          <a:xfrm>
            <a:off x="6457071" y="2127125"/>
            <a:ext cx="22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Added automatically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68968-E12A-4890-B774-C6CA53E42F97}"/>
              </a:ext>
            </a:extLst>
          </p:cNvPr>
          <p:cNvSpPr txBox="1"/>
          <p:nvPr/>
        </p:nvSpPr>
        <p:spPr>
          <a:xfrm>
            <a:off x="6452184" y="2996977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Most be added manually</a:t>
            </a:r>
          </a:p>
        </p:txBody>
      </p:sp>
    </p:spTree>
    <p:extLst>
      <p:ext uri="{BB962C8B-B14F-4D97-AF65-F5344CB8AC3E}">
        <p14:creationId xmlns:p14="http://schemas.microsoft.com/office/powerpoint/2010/main" val="20101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4727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5" y="2830929"/>
            <a:ext cx="4620863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993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–u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41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Create a Branch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332120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147250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Change Stuff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7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7"/>
            <a:ext cx="5364468" cy="2940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76938" y="5277514"/>
            <a:ext cx="3258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325587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B491-32D3-40CD-9CCB-4CFDFED9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pic>
        <p:nvPicPr>
          <p:cNvPr id="2050" name="Picture 2" descr="Image result for microsoft logo png">
            <a:extLst>
              <a:ext uri="{FF2B5EF4-FFF2-40B4-BE49-F238E27FC236}">
                <a16:creationId xmlns:a16="http://schemas.microsoft.com/office/drawing/2014/main" id="{A6ACFCE9-2B69-4737-ABD5-4CBA261E8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5" y="2239089"/>
            <a:ext cx="2045100" cy="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4C6618-4559-4E12-9282-78C421305A1F}"/>
              </a:ext>
            </a:extLst>
          </p:cNvPr>
          <p:cNvCxnSpPr/>
          <p:nvPr/>
        </p:nvCxnSpPr>
        <p:spPr>
          <a:xfrm>
            <a:off x="6914606" y="2246829"/>
            <a:ext cx="0" cy="437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59EFD-77B8-4C34-9109-767063B3E0A4}"/>
              </a:ext>
            </a:extLst>
          </p:cNvPr>
          <p:cNvSpPr txBox="1"/>
          <p:nvPr/>
        </p:nvSpPr>
        <p:spPr>
          <a:xfrm>
            <a:off x="6984275" y="2282633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Alliance Partner</a:t>
            </a:r>
          </a:p>
        </p:txBody>
      </p:sp>
      <p:pic>
        <p:nvPicPr>
          <p:cNvPr id="8" name="Picture 2" descr="Image result for microsoft logo png">
            <a:extLst>
              <a:ext uri="{FF2B5EF4-FFF2-40B4-BE49-F238E27FC236}">
                <a16:creationId xmlns:a16="http://schemas.microsoft.com/office/drawing/2014/main" id="{C6AA1AF5-9295-4E0E-9F4F-FB74923F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5" y="4084319"/>
            <a:ext cx="1558833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D3DBC-7331-4F4D-A5F6-891A35FBD29D}"/>
              </a:ext>
            </a:extLst>
          </p:cNvPr>
          <p:cNvCxnSpPr>
            <a:cxnSpLocks/>
          </p:cNvCxnSpPr>
          <p:nvPr/>
        </p:nvCxnSpPr>
        <p:spPr>
          <a:xfrm>
            <a:off x="6374675" y="4084319"/>
            <a:ext cx="0" cy="357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0D17C2-3AE4-419C-BB85-2EA833BA87B3}"/>
              </a:ext>
            </a:extLst>
          </p:cNvPr>
          <p:cNvSpPr txBox="1"/>
          <p:nvPr/>
        </p:nvSpPr>
        <p:spPr>
          <a:xfrm>
            <a:off x="6436689" y="40664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 Lanka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B85C7F-9593-4EE9-B747-E795B18F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28" y="2831754"/>
            <a:ext cx="1302907" cy="130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470F4-1852-4BB8-B0DB-B6872FD31A35}"/>
              </a:ext>
            </a:extLst>
          </p:cNvPr>
          <p:cNvSpPr txBox="1"/>
          <p:nvPr/>
        </p:nvSpPr>
        <p:spPr>
          <a:xfrm>
            <a:off x="2285633" y="2287363"/>
            <a:ext cx="12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SILVER: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5749B-E74B-425D-B0D2-C6309F69DEA8}"/>
              </a:ext>
            </a:extLst>
          </p:cNvPr>
          <p:cNvSpPr txBox="1"/>
          <p:nvPr/>
        </p:nvSpPr>
        <p:spPr>
          <a:xfrm>
            <a:off x="2285633" y="3252374"/>
            <a:ext cx="100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PASS: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FF3CD-F732-4214-8C43-7EC0239C8DE2}"/>
              </a:ext>
            </a:extLst>
          </p:cNvPr>
          <p:cNvSpPr txBox="1"/>
          <p:nvPr/>
        </p:nvSpPr>
        <p:spPr>
          <a:xfrm>
            <a:off x="2283106" y="4020174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VENUE:</a:t>
            </a:r>
          </a:p>
        </p:txBody>
      </p:sp>
    </p:spTree>
    <p:extLst>
      <p:ext uri="{BB962C8B-B14F-4D97-AF65-F5344CB8AC3E}">
        <p14:creationId xmlns:p14="http://schemas.microsoft.com/office/powerpoint/2010/main" val="301425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83518" cy="2950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0462"/>
            <a:ext cx="327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4369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*</a:t>
            </a:r>
          </a:p>
        </p:txBody>
      </p:sp>
    </p:spTree>
    <p:extLst>
      <p:ext uri="{BB962C8B-B14F-4D97-AF65-F5344CB8AC3E}">
        <p14:creationId xmlns:p14="http://schemas.microsoft.com/office/powerpoint/2010/main" val="409926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70" y="2327187"/>
            <a:ext cx="5412093" cy="2966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4733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662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–m “commit message”</a:t>
            </a:r>
          </a:p>
        </p:txBody>
      </p:sp>
    </p:spTree>
    <p:extLst>
      <p:ext uri="{BB962C8B-B14F-4D97-AF65-F5344CB8AC3E}">
        <p14:creationId xmlns:p14="http://schemas.microsoft.com/office/powerpoint/2010/main" val="130448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93043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5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41A50-F50B-41FE-9125-7E594691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69" y="2518741"/>
            <a:ext cx="4216705" cy="25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67" y="2588634"/>
            <a:ext cx="5156848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6: Pull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14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Making changes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544652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299161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235168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16CB5-09BE-45A3-B294-D56642CC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9" y="215057"/>
            <a:ext cx="5030581" cy="626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PULL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F0633-CEB0-45EC-BD8C-15B76AB32C66}"/>
              </a:ext>
            </a:extLst>
          </p:cNvPr>
          <p:cNvSpPr txBox="1"/>
          <p:nvPr/>
        </p:nvSpPr>
        <p:spPr>
          <a:xfrm>
            <a:off x="6222609" y="1420837"/>
            <a:ext cx="434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Used to update original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Syncs FORKED repository with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Done via </a:t>
            </a:r>
            <a:r>
              <a:rPr lang="en-AU" dirty="0" err="1"/>
              <a:t>Github</a:t>
            </a:r>
            <a:r>
              <a:rPr lang="en-AU" dirty="0"/>
              <a:t> in Cloud</a:t>
            </a:r>
          </a:p>
        </p:txBody>
      </p:sp>
    </p:spTree>
    <p:extLst>
      <p:ext uri="{BB962C8B-B14F-4D97-AF65-F5344CB8AC3E}">
        <p14:creationId xmlns:p14="http://schemas.microsoft.com/office/powerpoint/2010/main" val="428940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BC0C8-076D-47A5-808B-F87D4B6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0" y="385861"/>
            <a:ext cx="9213378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D62D1-B2D4-408E-AF7F-6A153E9C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0488" cy="56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3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7" y="2552608"/>
            <a:ext cx="4159808" cy="7200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400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" y="4394352"/>
            <a:ext cx="635195" cy="60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29" y="4351428"/>
            <a:ext cx="2114550" cy="5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2646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@sqllensman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5304482"/>
            <a:ext cx="1852613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u="sng" dirty="0">
                <a:solidFill>
                  <a:schemeClr val="bg1"/>
                </a:solidFill>
              </a:rPr>
              <a:t>Patrick Flynn</a:t>
            </a:r>
            <a:endParaRPr lang="en-CA" sz="1600" dirty="0">
              <a:solidFill>
                <a:schemeClr val="bg1"/>
              </a:solidFill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" y="5203866"/>
            <a:ext cx="621805" cy="5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5477" y="3683243"/>
            <a:ext cx="609838" cy="6098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3780536"/>
            <a:ext cx="3382776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dirty="0">
                <a:solidFill>
                  <a:schemeClr val="bg1"/>
                </a:solidFill>
              </a:rPr>
              <a:t>sqlsaturday@sqllensman.com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D8E25E-02C1-1044-B1CA-385DBBAA96FF}"/>
              </a:ext>
            </a:extLst>
          </p:cNvPr>
          <p:cNvSpPr txBox="1"/>
          <p:nvPr/>
        </p:nvSpPr>
        <p:spPr>
          <a:xfrm>
            <a:off x="527603" y="6170603"/>
            <a:ext cx="26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#750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Sri Lanka 2018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99" y="350261"/>
            <a:ext cx="2285116" cy="1641475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859" y="415296"/>
            <a:ext cx="2412065" cy="6120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7139616" y="2636912"/>
            <a:ext cx="3279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MCM – SQL Server 2008 </a:t>
            </a:r>
          </a:p>
          <a:p>
            <a:r>
              <a:rPr lang="en-AU" dirty="0">
                <a:solidFill>
                  <a:schemeClr val="bg1"/>
                </a:solidFill>
              </a:rPr>
              <a:t>MCSM – Data Platform</a:t>
            </a:r>
          </a:p>
          <a:p>
            <a:r>
              <a:rPr lang="en-AU" dirty="0">
                <a:solidFill>
                  <a:schemeClr val="bg1"/>
                </a:solidFill>
              </a:rPr>
              <a:t>Production DBA for 10+ years.</a:t>
            </a:r>
          </a:p>
        </p:txBody>
      </p:sp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555-77EF-3D41-A5A6-BCBE2CF0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</a:t>
            </a:r>
          </a:p>
        </p:txBody>
      </p:sp>
    </p:spTree>
    <p:extLst>
      <p:ext uri="{BB962C8B-B14F-4D97-AF65-F5344CB8AC3E}">
        <p14:creationId xmlns:p14="http://schemas.microsoft.com/office/powerpoint/2010/main" val="3454067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6486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Other Useful Commands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399207" y="1538562"/>
            <a:ext cx="6384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–d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update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 upstream development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0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8A39A-98AB-447D-9C1B-BEC3B2E8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4" y="-1"/>
            <a:ext cx="529302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8A39A-98AB-447D-9C1B-BEC3B2E8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-1"/>
            <a:ext cx="838610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Free 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C51BC-0F65-4786-8CB9-757D2A1F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59" y="413063"/>
            <a:ext cx="4536156" cy="55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2C768-A59F-4277-8444-87CFE6446E91}"/>
              </a:ext>
            </a:extLst>
          </p:cNvPr>
          <p:cNvSpPr/>
          <p:nvPr/>
        </p:nvSpPr>
        <p:spPr>
          <a:xfrm>
            <a:off x="6144721" y="1200706"/>
            <a:ext cx="4568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https://git-scm.com/book/en/v2</a:t>
            </a:r>
          </a:p>
        </p:txBody>
      </p:sp>
    </p:spTree>
    <p:extLst>
      <p:ext uri="{BB962C8B-B14F-4D97-AF65-F5344CB8AC3E}">
        <p14:creationId xmlns:p14="http://schemas.microsoft.com/office/powerpoint/2010/main" val="22213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Cleanup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3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209550" y="328175"/>
            <a:ext cx="112537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Reset a Forked Repository</a:t>
            </a:r>
          </a:p>
          <a:p>
            <a:endParaRPr lang="en-US" dirty="0"/>
          </a:p>
          <a:p>
            <a:r>
              <a:rPr lang="en-US" dirty="0"/>
              <a:t># Check Remote Status</a:t>
            </a:r>
          </a:p>
          <a:p>
            <a:r>
              <a:rPr lang="en-US" dirty="0"/>
              <a:t>git remote -v</a:t>
            </a:r>
          </a:p>
          <a:p>
            <a:br>
              <a:rPr lang="en-US" dirty="0"/>
            </a:br>
            <a:r>
              <a:rPr lang="en-US" dirty="0"/>
              <a:t># Fetch Files</a:t>
            </a:r>
          </a:p>
          <a:p>
            <a:r>
              <a:rPr lang="en-US" dirty="0"/>
              <a:t>git fetch upstream</a:t>
            </a:r>
          </a:p>
          <a:p>
            <a:br>
              <a:rPr lang="en-US" dirty="0"/>
            </a:br>
            <a:r>
              <a:rPr lang="en-US" dirty="0"/>
              <a:t>git status</a:t>
            </a:r>
          </a:p>
          <a:p>
            <a:r>
              <a:rPr lang="en-US" dirty="0"/>
              <a:t># Switch to main branch (if not already)</a:t>
            </a:r>
          </a:p>
          <a:p>
            <a:r>
              <a:rPr lang="en-US" dirty="0"/>
              <a:t>git checkout development</a:t>
            </a:r>
          </a:p>
          <a:p>
            <a:r>
              <a:rPr lang="en-US" dirty="0"/>
              <a:t>git reset --hard upstream/development </a:t>
            </a:r>
          </a:p>
          <a:p>
            <a:r>
              <a:rPr lang="en-US" dirty="0"/>
              <a:t>git push origin development --force </a:t>
            </a:r>
          </a:p>
          <a:p>
            <a:br>
              <a:rPr lang="en-US" dirty="0"/>
            </a:br>
            <a:r>
              <a:rPr lang="en-US" dirty="0"/>
              <a:t>git status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AU" dirty="0"/>
              <a:t>https://stackoverflow.com/questions/9646167/clean-up-a-fork-and-restart-it-from-the-upstream</a:t>
            </a:r>
          </a:p>
        </p:txBody>
      </p:sp>
    </p:spTree>
    <p:extLst>
      <p:ext uri="{BB962C8B-B14F-4D97-AF65-F5344CB8AC3E}">
        <p14:creationId xmlns:p14="http://schemas.microsoft.com/office/powerpoint/2010/main" val="3063146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319088" y="980638"/>
            <a:ext cx="112537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Delete a Forked Repository in GitHub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GitHub, navigate to the main page of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your repository name, click  Settings.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Danger Zone, click Delete this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the warnings.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verify that you're deleting the correct repository, type the name of the repository you want to delete.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I understand the consequences, delete this repository.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434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6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34E6E-9277-47DA-9453-6A1B4575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88" y="-1"/>
            <a:ext cx="9775237" cy="68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Agenda: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2" dirty="0"/>
              <a:t>What is Git and GitHub?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Why would you care?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Basic Commands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Demo</a:t>
            </a:r>
            <a:endParaRPr lang="en-US" sz="3002" dirty="0"/>
          </a:p>
        </p:txBody>
      </p:sp>
    </p:spTree>
    <p:extLst>
      <p:ext uri="{BB962C8B-B14F-4D97-AF65-F5344CB8AC3E}">
        <p14:creationId xmlns:p14="http://schemas.microsoft.com/office/powerpoint/2010/main" val="5499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E957-4F5F-450B-B28F-D3ABF83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065"/>
            <a:ext cx="11520488" cy="60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FDE3C-2DFC-44D1-AD26-4519A015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7" y="-1"/>
            <a:ext cx="7659640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4075346" y="2867170"/>
            <a:ext cx="4227207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47A2-3D36-44D6-9F3B-4181BD19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CB902-887B-42AC-9812-3B561A486898}"/>
              </a:ext>
            </a:extLst>
          </p:cNvPr>
          <p:cNvSpPr>
            <a:spLocks noChangeAspect="1"/>
          </p:cNvSpPr>
          <p:nvPr/>
        </p:nvSpPr>
        <p:spPr>
          <a:xfrm>
            <a:off x="3964703" y="1912560"/>
            <a:ext cx="3383280" cy="338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96CD2-9D64-40BE-9FC4-37D3814B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02" y="1912559"/>
            <a:ext cx="3383279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151D8E-845D-428B-B880-E290D184F80F}"/>
              </a:ext>
            </a:extLst>
          </p:cNvPr>
          <p:cNvSpPr/>
          <p:nvPr/>
        </p:nvSpPr>
        <p:spPr>
          <a:xfrm>
            <a:off x="88" y="-288008"/>
            <a:ext cx="11520312" cy="677490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D033C-12BF-459F-9670-01B5E607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B174-3A3C-4E12-96E0-A961FD10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Make sure you tweet on #SQLSat750 or #</a:t>
            </a:r>
            <a:r>
              <a:rPr lang="en-GB" sz="3200" dirty="0" err="1"/>
              <a:t>SQLSatSriLanka</a:t>
            </a:r>
            <a:endParaRPr lang="en-GB" sz="3200" dirty="0"/>
          </a:p>
          <a:p>
            <a:endParaRPr lang="en-GB" sz="3200" dirty="0"/>
          </a:p>
          <a:p>
            <a:r>
              <a:rPr lang="en-GB" sz="3200" dirty="0"/>
              <a:t>Don’t forget to thank Volunteers and other Speakers!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824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5022057" y="2867170"/>
            <a:ext cx="3280496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5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AU" sz="1323" dirty="0"/>
          </a:p>
          <a:p>
            <a:r>
              <a:rPr lang="en-AU" sz="2400" dirty="0">
                <a:hlinkClick r:id="rId2"/>
              </a:rPr>
              <a:t>https://git-scm.com</a:t>
            </a:r>
            <a:endParaRPr lang="en-AU" sz="2400" dirty="0"/>
          </a:p>
          <a:p>
            <a:endParaRPr lang="en-AU" sz="2400" dirty="0">
              <a:hlinkClick r:id="rId3"/>
            </a:endParaRPr>
          </a:p>
          <a:p>
            <a:r>
              <a:rPr lang="en-AU" sz="2400" dirty="0">
                <a:hlinkClick r:id="rId3"/>
              </a:rPr>
              <a:t>http://www.eqqon.com/index.php/Collaborative_Github_Workflow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4"/>
              </a:rPr>
              <a:t>https://rubygarage.org/blog/most-basic-git-commands-with-examples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5"/>
              </a:rPr>
              <a:t>http://michaeljswart.com/2018/07/the-bare-minimum-you-need-to-know-to-work-with-git/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6"/>
              </a:rPr>
              <a:t>https://www.ibm.com/developerworks/library/d-learn-workings-git/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7"/>
              </a:rPr>
              <a:t>https://www.git-tower.com/learn/git/faq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8"/>
              </a:rPr>
              <a:t>https://www.git-tower.com/learn/git/ebook/en/command-line/introduction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9"/>
              </a:rPr>
              <a:t>https://www.git-tower.com/learn/git/ebook/en/desktop-gui/introduction</a:t>
            </a:r>
            <a:endParaRPr lang="en-AU" sz="2400" dirty="0"/>
          </a:p>
          <a:p>
            <a:endParaRPr lang="en-AU" sz="2400" dirty="0"/>
          </a:p>
          <a:p>
            <a:r>
              <a:rPr lang="en-US" sz="2400" dirty="0">
                <a:hlinkClick r:id="rId10"/>
              </a:rPr>
              <a:t>https://www.pass.org/AttendanEvent/OnlineEvents/24HoursofPASS.aspx</a:t>
            </a:r>
            <a:endParaRPr lang="en-US" sz="2400" dirty="0"/>
          </a:p>
          <a:p>
            <a:r>
              <a:rPr lang="en-US" sz="2400" dirty="0"/>
              <a:t>	Lyndsey </a:t>
            </a:r>
            <a:r>
              <a:rPr lang="en-US" sz="2400" dirty="0" err="1"/>
              <a:t>Padget</a:t>
            </a:r>
            <a:r>
              <a:rPr lang="en-US" sz="2400" dirty="0"/>
              <a:t> Presentation on GIT</a:t>
            </a: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 err="1"/>
              <a:t>VSCode</a:t>
            </a:r>
            <a:br>
              <a:rPr lang="en-AU" sz="2400" dirty="0"/>
            </a:br>
            <a:r>
              <a:rPr lang="en-AU" sz="2400" dirty="0"/>
              <a:t>	 </a:t>
            </a:r>
            <a:r>
              <a:rPr lang="en-AU" sz="2400" dirty="0">
                <a:hlinkClick r:id="rId11"/>
              </a:rPr>
              <a:t>https://marketplace.visualstudio.com/items?itemName=eamodio.gitlens</a:t>
            </a:r>
            <a:endParaRPr lang="en-AU" sz="2400" dirty="0"/>
          </a:p>
          <a:p>
            <a:r>
              <a:rPr lang="en-AU" sz="2400" dirty="0"/>
              <a:t>	</a:t>
            </a:r>
          </a:p>
          <a:p>
            <a:r>
              <a:rPr lang="en-AU" sz="2400" dirty="0"/>
              <a:t>	</a:t>
            </a:r>
          </a:p>
          <a:p>
            <a:endParaRPr lang="en-AU" sz="2400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r>
              <a:rPr lang="en-AU" sz="1323" dirty="0"/>
              <a:t>	</a:t>
            </a:r>
          </a:p>
          <a:p>
            <a:endParaRPr lang="en-AU" sz="1323" dirty="0"/>
          </a:p>
          <a:p>
            <a:endParaRPr lang="en-AU" sz="1323" dirty="0"/>
          </a:p>
        </p:txBody>
      </p:sp>
    </p:spTree>
    <p:extLst>
      <p:ext uri="{BB962C8B-B14F-4D97-AF65-F5344CB8AC3E}">
        <p14:creationId xmlns:p14="http://schemas.microsoft.com/office/powerpoint/2010/main" val="415166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FEF08-0AFC-4B52-BD46-109A20E7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640233" cy="64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4DAAD-1B6D-4271-8188-312C9C47B94F}"/>
              </a:ext>
            </a:extLst>
          </p:cNvPr>
          <p:cNvSpPr/>
          <p:nvPr/>
        </p:nvSpPr>
        <p:spPr>
          <a:xfrm>
            <a:off x="8740726" y="2189870"/>
            <a:ext cx="2475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96463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EA10-DB47-4B1B-9F1F-0EA2BC7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72" y="508225"/>
            <a:ext cx="3777743" cy="54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Setup: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Install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Sign up for Online Account (</a:t>
            </a:r>
            <a:r>
              <a:rPr lang="en-US" sz="3402" dirty="0" err="1"/>
              <a:t>Github</a:t>
            </a:r>
            <a:r>
              <a:rPr lang="en-US" sz="3402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0CD5A-FCE8-47F0-AFAB-D54110B0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2" y="-1"/>
            <a:ext cx="8310824" cy="648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16997-7C9E-4C95-942D-05724D0A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8" y="-1"/>
            <a:ext cx="9669671" cy="648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173B2-3BC3-4252-B72A-41C021AA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7" y="0"/>
            <a:ext cx="988487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1236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25C48-06CB-4F92-81D6-FC66F3AF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17" y="483859"/>
            <a:ext cx="752293" cy="146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30B39-EBF0-4942-8444-0AA43E3E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6" y="2344615"/>
            <a:ext cx="3836694" cy="2588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65BC5-FCA0-450E-B95B-CBBC8DFE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64" y="1805547"/>
            <a:ext cx="1754781" cy="928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A442F-51A5-4855-A2F4-7678AF1E5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310" y="2435798"/>
            <a:ext cx="1754780" cy="183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658F4-0D1C-4E61-82F1-FE19EA84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85" y="293742"/>
            <a:ext cx="1516851" cy="20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44B7D-FE4A-4010-8A1B-4CAC77E4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394" y="335945"/>
            <a:ext cx="1375743" cy="214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346AB-574C-4640-8A50-F6117BD3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6249" y="1706880"/>
            <a:ext cx="1967351" cy="3957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F9979-FCA8-43FA-B0E0-2343157E4F58}"/>
              </a:ext>
            </a:extLst>
          </p:cNvPr>
          <p:cNvSpPr txBox="1"/>
          <p:nvPr/>
        </p:nvSpPr>
        <p:spPr>
          <a:xfrm>
            <a:off x="8131126" y="1042758"/>
            <a:ext cx="2954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‘origin’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‘upstream’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 REQUEST</a:t>
            </a:r>
            <a:br>
              <a:rPr lang="en-AU" dirty="0"/>
            </a:b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0D4A-0567-4097-ABB8-02D72A833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1126" y="293742"/>
            <a:ext cx="1728318" cy="10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54665</TotalTime>
  <Words>1136</Words>
  <Application>Microsoft Office PowerPoint</Application>
  <PresentationFormat>Custom</PresentationFormat>
  <Paragraphs>236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-apple-system</vt:lpstr>
      <vt:lpstr>Arial</vt:lpstr>
      <vt:lpstr>Calibri</vt:lpstr>
      <vt:lpstr>Courier New</vt:lpstr>
      <vt:lpstr>inherit</vt:lpstr>
      <vt:lpstr>Proxima Nova Light</vt:lpstr>
      <vt:lpstr>Segoe UI</vt:lpstr>
      <vt:lpstr>Source Sans Pro</vt:lpstr>
      <vt:lpstr>Source Sans Pro Light</vt:lpstr>
      <vt:lpstr>Verdana</vt:lpstr>
      <vt:lpstr>Wingdings</vt:lpstr>
      <vt:lpstr>SQLSatOslo 2016</vt:lpstr>
      <vt:lpstr>GitHub 101  Using Github and Git for Source Control</vt:lpstr>
      <vt:lpstr>Thanks to our Sponsors</vt:lpstr>
      <vt:lpstr>Patrick Flynn SQL Server DBA Link Group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Fork</vt:lpstr>
      <vt:lpstr>PowerPoint Presentation</vt:lpstr>
      <vt:lpstr>Clone</vt:lpstr>
      <vt:lpstr>PowerPoint Presentation</vt:lpstr>
      <vt:lpstr>PowerPoint Presentation</vt:lpstr>
      <vt:lpstr>PowerPoint Presentation</vt:lpstr>
      <vt:lpstr>Branch</vt:lpstr>
      <vt:lpstr>PowerPoint Presentation</vt:lpstr>
      <vt:lpstr>Change Stuff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</vt:lpstr>
      <vt:lpstr>PowerPoint Presentation</vt:lpstr>
      <vt:lpstr>PowerPoint Presentation</vt:lpstr>
      <vt:lpstr>PowerPoint Presentation</vt:lpstr>
      <vt:lpstr>PowerPoint Presentation</vt:lpstr>
      <vt:lpstr>Further Info</vt:lpstr>
      <vt:lpstr>PowerPoint Presentation</vt:lpstr>
      <vt:lpstr>PowerPoint Presentation</vt:lpstr>
      <vt:lpstr>PowerPoint Presentation</vt:lpstr>
      <vt:lpstr>PowerPoint Presentation</vt:lpstr>
      <vt:lpstr>Cleanup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Feedback is Important</vt:lpstr>
      <vt:lpstr>Social</vt:lpstr>
      <vt:lpstr>PowerPoint Presentation</vt:lpstr>
      <vt:lpstr>Links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233</cp:revision>
  <dcterms:created xsi:type="dcterms:W3CDTF">2011-08-19T20:30:49Z</dcterms:created>
  <dcterms:modified xsi:type="dcterms:W3CDTF">2018-08-04T06:46:48Z</dcterms:modified>
</cp:coreProperties>
</file>